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34" r:id="rId2"/>
    <p:sldMasterId id="2147483918" r:id="rId3"/>
  </p:sldMasterIdLst>
  <p:notesMasterIdLst>
    <p:notesMasterId r:id="rId20"/>
  </p:notesMasterIdLst>
  <p:sldIdLst>
    <p:sldId id="289" r:id="rId4"/>
    <p:sldId id="277" r:id="rId5"/>
    <p:sldId id="256" r:id="rId6"/>
    <p:sldId id="25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2E91972-FC87-46F5-81C5-0CEEDFBB7887}">
          <p14:sldIdLst>
            <p14:sldId id="289"/>
          </p14:sldIdLst>
        </p14:section>
        <p14:section name="Untitled Section" id="{567B4AA5-7936-4F00-BBC0-7AC2BB5F6640}">
          <p14:sldIdLst/>
        </p14:section>
        <p14:section name="Untitled Section" id="{A6CFF02E-C486-4F53-AA94-FA29B290D755}">
          <p14:sldIdLst/>
        </p14:section>
        <p14:section name="Untitled Section" id="{A13EA2B9-F35C-4419-A018-FD9D7C1F215F}">
          <p14:sldIdLst/>
        </p14:section>
        <p14:section name="Untitled Section" id="{DCBEFD8A-60E1-49CD-B141-D3A41BC14B91}">
          <p14:sldIdLst/>
        </p14:section>
        <p14:section name="Untitled Section" id="{E56D68DA-C663-4DAE-AE95-F47FBCE318EF}">
          <p14:sldIdLst/>
        </p14:section>
        <p14:section name="Untitled Section" id="{C5B10571-61F7-46C3-B5DF-21C705FCD258}">
          <p14:sldIdLst/>
        </p14:section>
        <p14:section name="Untitled Section" id="{3003E5A9-3599-49FC-A239-8FC34977FD85}">
          <p14:sldIdLst/>
        </p14:section>
        <p14:section name="Untitled Section" id="{918F114F-E3D1-410B-8728-F4241332670A}">
          <p14:sldIdLst/>
        </p14:section>
        <p14:section name="Untitled Section" id="{B9EF5214-E003-4EFF-9B22-453D213FAEBE}">
          <p14:sldIdLst/>
        </p14:section>
        <p14:section name="Untitled Section" id="{4D78CB73-215F-4629-8E91-9F09164D0328}">
          <p14:sldIdLst>
            <p14:sldId id="277"/>
          </p14:sldIdLst>
        </p14:section>
        <p14:section name="Default Section" id="{A91A3DA2-A97D-4BD5-B5EA-2DF9DCC0CEF8}">
          <p14:sldIdLst>
            <p14:sldId id="256"/>
            <p14:sldId id="25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16259-F0FC-4230-8666-4D32C79C8B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605FF7-0C6A-48FA-8DD5-B6B1DF001F07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002060"/>
              </a:solidFill>
            </a:rPr>
            <a:t>“BMMOA Maritime Excellence Award”</a:t>
          </a:r>
          <a:endParaRPr lang="en-US" b="1" dirty="0">
            <a:solidFill>
              <a:srgbClr val="002060"/>
            </a:solidFill>
          </a:endParaRPr>
        </a:p>
      </dgm:t>
    </dgm:pt>
    <dgm:pt modelId="{EF68CC87-149D-4732-A021-188558896F68}" type="parTrans" cxnId="{88CBAF0C-9950-4696-B82A-B8028FDCC0E4}">
      <dgm:prSet/>
      <dgm:spPr/>
      <dgm:t>
        <a:bodyPr/>
        <a:lstStyle/>
        <a:p>
          <a:pPr algn="ctr"/>
          <a:endParaRPr lang="en-US"/>
        </a:p>
      </dgm:t>
    </dgm:pt>
    <dgm:pt modelId="{618BE799-6327-4614-8627-D41A770A32B6}" type="sibTrans" cxnId="{88CBAF0C-9950-4696-B82A-B8028FDCC0E4}">
      <dgm:prSet/>
      <dgm:spPr/>
      <dgm:t>
        <a:bodyPr/>
        <a:lstStyle/>
        <a:p>
          <a:pPr algn="ctr"/>
          <a:endParaRPr lang="en-US"/>
        </a:p>
      </dgm:t>
    </dgm:pt>
    <dgm:pt modelId="{003DF582-5051-4CE6-A1AD-F1421703BEF3}" type="pres">
      <dgm:prSet presAssocID="{AF416259-F0FC-4230-8666-4D32C79C8B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792055-226A-449A-980F-E640D05C8452}" type="pres">
      <dgm:prSet presAssocID="{04605FF7-0C6A-48FA-8DD5-B6B1DF001F07}" presName="parentText" presStyleLbl="node1" presStyleIdx="0" presStyleCnt="1" custLinFactNeighborX="149" custLinFactNeighborY="-68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BAF0C-9950-4696-B82A-B8028FDCC0E4}" srcId="{AF416259-F0FC-4230-8666-4D32C79C8B81}" destId="{04605FF7-0C6A-48FA-8DD5-B6B1DF001F07}" srcOrd="0" destOrd="0" parTransId="{EF68CC87-149D-4732-A021-188558896F68}" sibTransId="{618BE799-6327-4614-8627-D41A770A32B6}"/>
    <dgm:cxn modelId="{9EAE408C-75D9-4503-BBDE-84F6A959E12D}" type="presOf" srcId="{04605FF7-0C6A-48FA-8DD5-B6B1DF001F07}" destId="{24792055-226A-449A-980F-E640D05C8452}" srcOrd="0" destOrd="0" presId="urn:microsoft.com/office/officeart/2005/8/layout/vList2"/>
    <dgm:cxn modelId="{A82BE5B4-ABBF-4411-B788-9E81E9844A34}" type="presOf" srcId="{AF416259-F0FC-4230-8666-4D32C79C8B81}" destId="{003DF582-5051-4CE6-A1AD-F1421703BEF3}" srcOrd="0" destOrd="0" presId="urn:microsoft.com/office/officeart/2005/8/layout/vList2"/>
    <dgm:cxn modelId="{C188CAB0-7AAA-4C9C-B317-69E9579726AD}" type="presParOf" srcId="{003DF582-5051-4CE6-A1AD-F1421703BEF3}" destId="{24792055-226A-449A-980F-E640D05C84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92055-226A-449A-980F-E640D05C8452}">
      <dsp:nvSpPr>
        <dsp:cNvPr id="0" name=""/>
        <dsp:cNvSpPr/>
      </dsp:nvSpPr>
      <dsp:spPr>
        <a:xfrm>
          <a:off x="0" y="0"/>
          <a:ext cx="10580914" cy="1053000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solidFill>
                <a:srgbClr val="002060"/>
              </a:solidFill>
            </a:rPr>
            <a:t>“BMMOA Maritime Excellence Award”</a:t>
          </a:r>
          <a:endParaRPr lang="en-US" sz="4500" b="1" kern="1200" dirty="0">
            <a:solidFill>
              <a:srgbClr val="002060"/>
            </a:solidFill>
          </a:endParaRPr>
        </a:p>
      </dsp:txBody>
      <dsp:txXfrm>
        <a:off x="51403" y="51403"/>
        <a:ext cx="10478108" cy="950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2B739-6F0A-43AF-B925-F3EFE3E5092D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5AEE5-D40D-4183-8CB2-2A173DFF3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4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7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4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5AEE5-D40D-4183-8CB2-2A173DFF39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2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3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4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6" y="731526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8" y="2209807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2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7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6172207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A104-3310-4F38-89F4-3CC7C90CD6D8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ADDA-ACCC-455C-BF7C-84FAABD893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76" y="429017"/>
            <a:ext cx="2247576" cy="2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830097" y="3123275"/>
          <a:ext cx="10580915" cy="119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D:\it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05" y="556772"/>
            <a:ext cx="3176949" cy="20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618" y="4368740"/>
            <a:ext cx="10580915" cy="1708160"/>
          </a:xfrm>
          <a:prstGeom prst="rect">
            <a:avLst/>
          </a:prstGeom>
          <a:noFill/>
          <a:ln w="28575" cap="rnd" cmpd="tri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Is to recognize individual merchant mariner’s with sustained superior performances and contributions   to merchant marine profession &amp; fraternity.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934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4953" y="3373821"/>
            <a:ext cx="4209390" cy="2065283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Capt. </a:t>
            </a:r>
            <a:r>
              <a:rPr lang="en-US" sz="25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Mujibur</a:t>
            </a:r>
            <a:r>
              <a:rPr lang="en-US" sz="25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Rahman</a:t>
            </a:r>
            <a:endParaRPr lang="en-US" sz="25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(Son of Late Captain M.L. </a:t>
            </a:r>
            <a:r>
              <a:rPr lang="en-US" sz="16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Rahman</a:t>
            </a:r>
            <a:r>
              <a:rPr lang="en-US" sz="16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is receiving the award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on behalf of Late Capt. M.L. </a:t>
            </a:r>
            <a:r>
              <a:rPr lang="en-US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Rahman</a:t>
            </a: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0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Chowdhury</a:t>
            </a: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MP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6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2" y="5450522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37642" y="5846373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Noman\Downloads\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213" y="438639"/>
            <a:ext cx="7432648" cy="49531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93416C-DBE8-4A40-8E2C-4C1372CBF84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37" y="189194"/>
            <a:ext cx="2321833" cy="2695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157410B-2211-43D4-91F3-3272C843E4ED}"/>
              </a:ext>
            </a:extLst>
          </p:cNvPr>
          <p:cNvSpPr/>
          <p:nvPr/>
        </p:nvSpPr>
        <p:spPr>
          <a:xfrm>
            <a:off x="1261977" y="2986538"/>
            <a:ext cx="2379865" cy="3393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 Capt. M.L. </a:t>
            </a:r>
            <a:r>
              <a:rPr lang="en-SG" sz="1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Rahman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48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8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800"/>
                            </p:stCondLst>
                            <p:childTnLst>
                              <p:par>
                                <p:cTn id="34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800"/>
                            </p:stCondLst>
                            <p:childTnLst>
                              <p:par>
                                <p:cTn id="40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800"/>
                            </p:stCondLst>
                            <p:childTnLst>
                              <p:par>
                                <p:cTn id="46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800"/>
                            </p:stCondLst>
                            <p:childTnLst>
                              <p:par>
                                <p:cTn id="5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800"/>
                            </p:stCondLst>
                            <p:childTnLst>
                              <p:par>
                                <p:cTn id="58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800"/>
                            </p:stCondLst>
                            <p:childTnLst>
                              <p:par>
                                <p:cTn id="64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800"/>
                            </p:stCondLst>
                            <p:childTnLst>
                              <p:par>
                                <p:cTn id="70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build="allAtOnce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9" y="5324395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84939" y="5767544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Noman\Downloads\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4196" y="753954"/>
            <a:ext cx="6864868" cy="457479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2601" y="3799496"/>
            <a:ext cx="4682359" cy="1781498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</a:rPr>
              <a:t>Late Engr. </a:t>
            </a:r>
            <a:r>
              <a:rPr lang="en-US" b="1" dirty="0" err="1" smtClean="0">
                <a:ea typeface="Tahoma" pitchFamily="34" charset="0"/>
                <a:cs typeface="Tahoma" pitchFamily="34" charset="0"/>
              </a:rPr>
              <a:t>Faruq</a:t>
            </a:r>
            <a:r>
              <a:rPr lang="en-US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ea typeface="Tahoma" pitchFamily="34" charset="0"/>
                <a:cs typeface="Tahoma" pitchFamily="34" charset="0"/>
              </a:rPr>
              <a:t>Tawfiqur</a:t>
            </a:r>
            <a:r>
              <a:rPr lang="en-US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ea typeface="Tahoma" pitchFamily="34" charset="0"/>
                <a:cs typeface="Tahoma" pitchFamily="34" charset="0"/>
              </a:rPr>
              <a:t>Rahman’s</a:t>
            </a:r>
            <a:r>
              <a:rPr lang="en-US" b="1" dirty="0" smtClean="0">
                <a:ea typeface="Tahoma" pitchFamily="34" charset="0"/>
                <a:cs typeface="Tahoma" pitchFamily="34" charset="0"/>
              </a:rPr>
              <a:t> Wife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is receiving the award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on behalf of Late Engr. F.T. </a:t>
            </a:r>
            <a:r>
              <a:rPr lang="en-US" sz="1600" b="1" dirty="0" err="1" smtClean="0">
                <a:ea typeface="Tahoma" pitchFamily="34" charset="0"/>
                <a:cs typeface="Tahoma" pitchFamily="34" charset="0"/>
              </a:rPr>
              <a:t>Rahman</a:t>
            </a:r>
            <a:r>
              <a:rPr lang="en-US" sz="1600" b="1" dirty="0" smtClean="0">
                <a:ea typeface="Tahoma" pitchFamily="34" charset="0"/>
                <a:cs typeface="Tahoma" pitchFamily="34" charset="0"/>
              </a:rPr>
              <a:t>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b="1" dirty="0" err="1" smtClean="0">
                <a:ea typeface="Tahoma" pitchFamily="34" charset="0"/>
                <a:cs typeface="Tahoma" pitchFamily="34" charset="0"/>
              </a:rPr>
              <a:t>Chowdhry</a:t>
            </a:r>
            <a:r>
              <a:rPr lang="en-US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Honorable State Minister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921B1D-0C21-4A15-B8A9-F7C30774F4B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0" y="287796"/>
            <a:ext cx="2967005" cy="3022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BB94A09-7E05-4DD2-98DD-8B85E6B6BD20}"/>
              </a:ext>
            </a:extLst>
          </p:cNvPr>
          <p:cNvSpPr/>
          <p:nvPr/>
        </p:nvSpPr>
        <p:spPr>
          <a:xfrm>
            <a:off x="1171923" y="3443742"/>
            <a:ext cx="3053239" cy="280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33700" algn="l"/>
              </a:tabLst>
            </a:pPr>
            <a:r>
              <a:rPr lang="en-SG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Engineer </a:t>
            </a:r>
            <a:r>
              <a:rPr lang="en-SG" sz="1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Faruq</a:t>
            </a:r>
            <a:r>
              <a:rPr lang="en-SG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Tawfiqur</a:t>
            </a:r>
            <a:r>
              <a:rPr lang="en-SG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Rahman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418990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814841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C:\Users\Noman\Downloads\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238" y="596298"/>
            <a:ext cx="7236372" cy="482236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1888" y="3531477"/>
            <a:ext cx="4303986" cy="1828799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5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Capt.Md</a:t>
            </a:r>
            <a:r>
              <a:rPr lang="en-US" sz="25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Zakaria</a:t>
            </a:r>
            <a:endParaRPr lang="en-US" sz="25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is receiving the award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0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Chowdhury</a:t>
            </a: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Ministry of Shipping</a:t>
            </a:r>
            <a:r>
              <a:rPr lang="en-US" sz="25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</a:t>
            </a:r>
            <a:endParaRPr lang="en-US" sz="20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82B1FB-8312-4E23-AA59-4040F39A25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8" y="268016"/>
            <a:ext cx="2257118" cy="261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87C018B-4BCD-46DE-B259-A3155A74CAE9}"/>
              </a:ext>
            </a:extLst>
          </p:cNvPr>
          <p:cNvSpPr/>
          <p:nvPr/>
        </p:nvSpPr>
        <p:spPr>
          <a:xfrm>
            <a:off x="1151364" y="2979691"/>
            <a:ext cx="2285527" cy="42165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Capt. Md. </a:t>
            </a:r>
            <a:r>
              <a:rPr lang="en-SG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Zakaria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355926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799073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22937"/>
            <a:ext cx="4729654" cy="1891863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Respected award receiver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and their nominees are with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2200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Ministry of Shipping</a:t>
            </a:r>
            <a:r>
              <a:rPr lang="en-US" sz="1600" b="1" dirty="0" smtClean="0">
                <a:ea typeface="Tahoma" pitchFamily="34" charset="0"/>
                <a:cs typeface="Tahoma" pitchFamily="34" charset="0"/>
              </a:rPr>
              <a:t>.</a:t>
            </a:r>
            <a:endParaRPr lang="en-US" sz="2200" b="1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C:\Users\Noman\Downloads\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0828" y="693695"/>
            <a:ext cx="7315199" cy="4874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6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600"/>
                            </p:stCondLst>
                            <p:childTnLst>
                              <p:par>
                                <p:cTn id="2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800"/>
                            </p:stCondLst>
                            <p:childTnLst>
                              <p:par>
                                <p:cTn id="2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200"/>
                            </p:stCondLst>
                            <p:childTnLst>
                              <p:par>
                                <p:cTn id="3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400"/>
                            </p:stCondLst>
                            <p:childTnLst>
                              <p:par>
                                <p:cTn id="3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600"/>
                            </p:stCondLst>
                            <p:childTnLst>
                              <p:par>
                                <p:cTn id="4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7" y="5450522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4482" y="5862139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54466"/>
            <a:ext cx="4729654" cy="1876099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Respected award receiver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and their nominees are with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2200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1026" name="Picture 2" descr="C:\Users\Noman\Downloads\1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886" y="690891"/>
            <a:ext cx="7243390" cy="4827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" presetClass="entr" presetSubtype="9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100"/>
                            </p:stCondLst>
                            <p:childTnLst>
                              <p:par>
                                <p:cTn id="26" presetID="2" presetClass="entr" presetSubtype="9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300"/>
                            </p:stCondLst>
                            <p:childTnLst>
                              <p:par>
                                <p:cTn id="31" presetID="2" presetClass="entr" presetSubtype="9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100"/>
                            </p:stCondLst>
                            <p:childTnLst>
                              <p:par>
                                <p:cTn id="36" presetID="2" presetClass="entr" presetSubtype="9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700"/>
                            </p:stCondLst>
                            <p:childTnLst>
                              <p:par>
                                <p:cTn id="41" presetID="2" presetClass="entr" presetSubtype="9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6" y="5418990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4134" y="5783312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Noman\Downloads\1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2723" y="864311"/>
            <a:ext cx="7219732" cy="481127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380594"/>
            <a:ext cx="4729654" cy="1986455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Respected award receiver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and their nominees are with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2200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6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600"/>
                            </p:stCondLst>
                            <p:childTnLst>
                              <p:par>
                                <p:cTn id="21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800"/>
                            </p:stCondLst>
                            <p:childTnLst>
                              <p:par>
                                <p:cTn id="2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200"/>
                            </p:stCondLst>
                            <p:childTnLst>
                              <p:par>
                                <p:cTn id="31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400"/>
                            </p:stCondLst>
                            <p:childTnLst>
                              <p:par>
                                <p:cTn id="3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600"/>
                            </p:stCondLst>
                            <p:childTnLst>
                              <p:par>
                                <p:cTn id="41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9" y="204951"/>
            <a:ext cx="2247576" cy="2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t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47" y="283777"/>
            <a:ext cx="3176949" cy="20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7170" y="2098504"/>
            <a:ext cx="6264393" cy="2785378"/>
          </a:xfrm>
          <a:prstGeom prst="rect">
            <a:avLst/>
          </a:prstGeom>
          <a:noFill/>
          <a:ln w="28575" cap="rnd" cmpd="tri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No Person was ever honored for</a:t>
            </a:r>
          </a:p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what he received.</a:t>
            </a:r>
          </a:p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Honor has been the reward for</a:t>
            </a:r>
          </a:p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what he gave.</a:t>
            </a:r>
          </a:p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Calvin </a:t>
            </a:r>
            <a:r>
              <a:rPr lang="en-US" sz="25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Collidge</a:t>
            </a:r>
            <a:endParaRPr lang="en-US" sz="25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012" y="5582685"/>
            <a:ext cx="3316240" cy="861774"/>
          </a:xfrm>
          <a:prstGeom prst="rect">
            <a:avLst/>
          </a:prstGeom>
          <a:noFill/>
          <a:ln w="28575" cap="rnd" cmpd="tri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83582" y="1022127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9346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6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6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2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10-at-12.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1" y="196842"/>
            <a:ext cx="2029134" cy="270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067214" y="145140"/>
            <a:ext cx="1979641" cy="268514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FRC 3x2">
            <a:extLst>
              <a:ext uri="{FF2B5EF4-FFF2-40B4-BE49-F238E27FC236}">
                <a16:creationId xmlns="" xmlns:a16="http://schemas.microsoft.com/office/drawing/2014/main" id="{7384D933-A905-4F6F-8476-3D0C8CF9C3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1" y="3504023"/>
            <a:ext cx="2049514" cy="2754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383A770-C4B6-419F-9DB4-8789B1AEB73C}"/>
              </a:ext>
            </a:extLst>
          </p:cNvPr>
          <p:cNvSpPr/>
          <p:nvPr/>
        </p:nvSpPr>
        <p:spPr>
          <a:xfrm>
            <a:off x="220720" y="3024479"/>
            <a:ext cx="2096805" cy="295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3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Capt. Q.A.B.M. </a:t>
            </a:r>
            <a:r>
              <a:rPr lang="en-SG" sz="13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Rahman</a:t>
            </a:r>
            <a:endParaRPr lang="en-GB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5CF22E6-C247-42BF-BDF4-1050E763DC9B}"/>
              </a:ext>
            </a:extLst>
          </p:cNvPr>
          <p:cNvSpPr/>
          <p:nvPr/>
        </p:nvSpPr>
        <p:spPr>
          <a:xfrm>
            <a:off x="243634" y="6366764"/>
            <a:ext cx="2105932" cy="22999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Capt. </a:t>
            </a:r>
            <a:r>
              <a:rPr lang="en-SG" sz="9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Fazlur</a:t>
            </a:r>
            <a:r>
              <a:rPr lang="en-SG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Rahman Chowdhury</a:t>
            </a:r>
            <a:endParaRPr lang="en-GB" sz="9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CE5FE00-0D3A-4AF1-8524-477883A12119}"/>
              </a:ext>
            </a:extLst>
          </p:cNvPr>
          <p:cNvSpPr/>
          <p:nvPr/>
        </p:nvSpPr>
        <p:spPr>
          <a:xfrm>
            <a:off x="2626859" y="6371770"/>
            <a:ext cx="2177370" cy="289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Engr. </a:t>
            </a:r>
            <a:r>
              <a:rPr lang="en-SG" sz="1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Nurul</a:t>
            </a:r>
            <a:r>
              <a:rPr lang="en-SG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Wahab</a:t>
            </a:r>
            <a:r>
              <a:rPr lang="en-SG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SG" sz="1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Khandakar</a:t>
            </a:r>
            <a:endParaRPr lang="en-GB" sz="1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C:\Users\Noman\Downloads\WhatsApp Image 2020-01-21 at 5.00.48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613" y="3495882"/>
            <a:ext cx="2141836" cy="27775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1894792-90C2-4239-830E-4F787D66586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6" y="189185"/>
            <a:ext cx="2131531" cy="267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BE853C7-8289-4B73-8208-666670CC4F5D}"/>
              </a:ext>
            </a:extLst>
          </p:cNvPr>
          <p:cNvSpPr/>
          <p:nvPr/>
        </p:nvSpPr>
        <p:spPr>
          <a:xfrm>
            <a:off x="2596195" y="2995449"/>
            <a:ext cx="2228106" cy="311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Capt. Mohammad </a:t>
            </a:r>
            <a:r>
              <a:rPr lang="en-SG" sz="1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Shafi</a:t>
            </a:r>
            <a:endParaRPr lang="en-GB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5D2B0B5-4982-4D9E-9006-EF54D2B6147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90" y="173426"/>
            <a:ext cx="2226502" cy="268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308FC28-2299-4B2F-BCE3-055A5B1E1182}"/>
              </a:ext>
            </a:extLst>
          </p:cNvPr>
          <p:cNvSpPr/>
          <p:nvPr/>
        </p:nvSpPr>
        <p:spPr>
          <a:xfrm>
            <a:off x="5123800" y="2979683"/>
            <a:ext cx="2285985" cy="322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Engr.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Zahedur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10D4EAA-52AE-42E3-B521-2C488C64D92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5" y="173425"/>
            <a:ext cx="2173447" cy="2664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F25D1AB-98C5-473E-BB07-17C460FD2426}"/>
              </a:ext>
            </a:extLst>
          </p:cNvPr>
          <p:cNvSpPr/>
          <p:nvPr/>
        </p:nvSpPr>
        <p:spPr>
          <a:xfrm>
            <a:off x="7633637" y="2978430"/>
            <a:ext cx="2226065" cy="32284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Engr. Md. </a:t>
            </a:r>
            <a:r>
              <a:rPr lang="en-SG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Ainul</a:t>
            </a:r>
            <a:r>
              <a:rPr lang="en-SG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Haque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9A9645B-51BC-49B2-AF09-F4067DD09CAE}"/>
              </a:ext>
            </a:extLst>
          </p:cNvPr>
          <p:cNvSpPr/>
          <p:nvPr/>
        </p:nvSpPr>
        <p:spPr>
          <a:xfrm>
            <a:off x="10005847" y="2975427"/>
            <a:ext cx="2099069" cy="2899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Engr.</a:t>
            </a:r>
            <a:r>
              <a:rPr lang="en-SG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Zakaria Khan Majlis</a:t>
            </a:r>
            <a:endParaRPr lang="en-GB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93416C-DBE8-4A40-8E2C-4C1372CBF84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0" y="3498435"/>
            <a:ext cx="2179192" cy="2742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157410B-2211-43D4-91F3-3272C843E4ED}"/>
              </a:ext>
            </a:extLst>
          </p:cNvPr>
          <p:cNvSpPr/>
          <p:nvPr/>
        </p:nvSpPr>
        <p:spPr>
          <a:xfrm>
            <a:off x="5093746" y="6353835"/>
            <a:ext cx="2177912" cy="29084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 Capt. M.L. </a:t>
            </a:r>
            <a:r>
              <a:rPr lang="en-SG" sz="13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Rahman</a:t>
            </a:r>
            <a:endParaRPr lang="en-GB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6921B1D-0C21-4A15-B8A9-F7C30774F4BC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89" y="3465582"/>
            <a:ext cx="2229025" cy="2804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BB94A09-7E05-4DD2-98DD-8B85E6B6BD20}"/>
              </a:ext>
            </a:extLst>
          </p:cNvPr>
          <p:cNvSpPr/>
          <p:nvPr/>
        </p:nvSpPr>
        <p:spPr>
          <a:xfrm>
            <a:off x="7601754" y="6386284"/>
            <a:ext cx="2296990" cy="233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33700" algn="l"/>
              </a:tabLst>
            </a:pPr>
            <a:r>
              <a:rPr lang="en-SG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Engineer </a:t>
            </a:r>
            <a:r>
              <a:rPr lang="en-SG" sz="9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FaruqTawfiqur</a:t>
            </a:r>
            <a:r>
              <a:rPr lang="en-SG" sz="9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Rahman</a:t>
            </a:r>
            <a:endParaRPr lang="en-GB" sz="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882B1FB-8312-4E23-AA59-4040F39A25F4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55" y="3425372"/>
            <a:ext cx="1966833" cy="2812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A87C018B-4BCD-46DE-B259-A3155A74CAE9}"/>
              </a:ext>
            </a:extLst>
          </p:cNvPr>
          <p:cNvSpPr/>
          <p:nvPr/>
        </p:nvSpPr>
        <p:spPr>
          <a:xfrm>
            <a:off x="10096412" y="6376029"/>
            <a:ext cx="1991588" cy="3112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Capt. Md. </a:t>
            </a:r>
            <a:r>
              <a:rPr lang="en-SG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Zakaria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0276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man\Downloads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117" y="520261"/>
            <a:ext cx="7567448" cy="504299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064" y="3231932"/>
            <a:ext cx="4020207" cy="2254466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Engr</a:t>
            </a:r>
            <a:r>
              <a:rPr lang="en-US" sz="2000" b="1" dirty="0" smtClean="0">
                <a:ea typeface="Tahoma" pitchFamily="34" charset="0"/>
                <a:cs typeface="Tahoma" pitchFamily="34" charset="0"/>
              </a:rPr>
              <a:t> .Md. </a:t>
            </a: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Golam</a:t>
            </a:r>
            <a:r>
              <a:rPr lang="en-US" sz="20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Zilani</a:t>
            </a:r>
            <a:endParaRPr lang="en-US" sz="2000" b="1" dirty="0" smtClean="0">
              <a:ea typeface="Tahoma" pitchFamily="34" charset="0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is receiving the award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on behalf of Capt. Q.A.B.M </a:t>
            </a: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Rahman</a:t>
            </a:r>
            <a:endParaRPr lang="en-US" sz="2000" b="1" dirty="0" smtClean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2000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6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466288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00704" y="5846375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383A770-C4B6-419F-9DB4-8789B1AEB73C}"/>
              </a:ext>
            </a:extLst>
          </p:cNvPr>
          <p:cNvSpPr/>
          <p:nvPr/>
        </p:nvSpPr>
        <p:spPr>
          <a:xfrm>
            <a:off x="1087830" y="2885090"/>
            <a:ext cx="1954915" cy="2734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Capt. Q.A.B.M. </a:t>
            </a:r>
            <a:r>
              <a:rPr lang="en-SG" sz="11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Rahman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WhatsApp-Image-2020-01-10-at-12.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54" y="362608"/>
            <a:ext cx="1890823" cy="2432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480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man\Downloads\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516" y="391346"/>
            <a:ext cx="7535917" cy="5021983"/>
          </a:xfrm>
          <a:prstGeom prst="rect">
            <a:avLst/>
          </a:prstGeom>
          <a:noFill/>
        </p:spPr>
      </p:pic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387458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783309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7563" y="3294991"/>
            <a:ext cx="3752191" cy="2222938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3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Sabera</a:t>
            </a:r>
            <a:r>
              <a:rPr lang="en-US" sz="23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Khanom</a:t>
            </a:r>
            <a:r>
              <a:rPr lang="en-US" sz="23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Shafi</a:t>
            </a:r>
            <a:endParaRPr lang="en-US" sz="23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7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(Daughter of  Capt. M. </a:t>
            </a:r>
            <a:r>
              <a:rPr lang="en-US" sz="17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Shafi</a:t>
            </a:r>
            <a:r>
              <a:rPr lang="en-US" sz="17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is receiving the award 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on behalf of Capt. M. </a:t>
            </a:r>
            <a:r>
              <a:rPr lang="en-US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Shafi</a:t>
            </a: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Chowdhury</a:t>
            </a: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894792-90C2-4239-830E-4F787D66586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5" y="220717"/>
            <a:ext cx="2131531" cy="267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E853C7-8289-4B73-8208-666670CC4F5D}"/>
              </a:ext>
            </a:extLst>
          </p:cNvPr>
          <p:cNvSpPr/>
          <p:nvPr/>
        </p:nvSpPr>
        <p:spPr>
          <a:xfrm>
            <a:off x="1382194" y="2995449"/>
            <a:ext cx="2228106" cy="311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Capt. Mohammad </a:t>
            </a:r>
            <a:r>
              <a:rPr lang="en-SG" sz="1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Shafi</a:t>
            </a:r>
            <a:endParaRPr lang="en-GB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450522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940969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0623" y="3389575"/>
            <a:ext cx="4319750" cy="2349073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Capt. </a:t>
            </a:r>
            <a:r>
              <a:rPr lang="en-US" sz="25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Ranakul</a:t>
            </a:r>
            <a:r>
              <a:rPr lang="en-US" sz="25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Islam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is receiving the award on behalf of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MarEngr</a:t>
            </a:r>
            <a:r>
              <a:rPr lang="en-US" sz="22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Zahedur</a:t>
            </a:r>
            <a:r>
              <a:rPr lang="en-US" sz="22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Rahman</a:t>
            </a:r>
            <a:endParaRPr lang="en-US" sz="22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CEngr</a:t>
            </a: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FIMarEST</a:t>
            </a: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0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Chowdhury</a:t>
            </a: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3074" name="Picture 2" descr="C:\Users\Noman\Downloads\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501" y="861520"/>
            <a:ext cx="7200263" cy="479830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D2B0B5-4982-4D9E-9006-EF54D2B614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22" y="291431"/>
            <a:ext cx="2415700" cy="2593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308FC28-2299-4B2F-BCE3-055A5B1E1182}"/>
              </a:ext>
            </a:extLst>
          </p:cNvPr>
          <p:cNvSpPr/>
          <p:nvPr/>
        </p:nvSpPr>
        <p:spPr>
          <a:xfrm>
            <a:off x="1529269" y="2995447"/>
            <a:ext cx="2475183" cy="3558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Engr.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Zahedur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355926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846373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2" y="3452650"/>
            <a:ext cx="4367048" cy="1907628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500" b="1" dirty="0" smtClean="0">
                <a:ea typeface="Tahoma" pitchFamily="34" charset="0"/>
                <a:cs typeface="Tahoma" pitchFamily="34" charset="0"/>
              </a:rPr>
              <a:t>Engr. Md. </a:t>
            </a:r>
            <a:r>
              <a:rPr lang="en-US" sz="2500" b="1" dirty="0" err="1" smtClean="0">
                <a:ea typeface="Tahoma" pitchFamily="34" charset="0"/>
                <a:cs typeface="Tahoma" pitchFamily="34" charset="0"/>
              </a:rPr>
              <a:t>Ainul</a:t>
            </a:r>
            <a:r>
              <a:rPr lang="en-US" sz="25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ea typeface="Tahoma" pitchFamily="34" charset="0"/>
                <a:cs typeface="Tahoma" pitchFamily="34" charset="0"/>
              </a:rPr>
              <a:t>Haque</a:t>
            </a:r>
            <a:endParaRPr lang="en-US" sz="2500" b="1" dirty="0" smtClean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is receiving the award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2000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1026" name="Picture 2" descr="C:\Users\Noman\Downloads\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1692" y="725355"/>
            <a:ext cx="7286306" cy="485563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0D4EAA-52AE-42E3-B521-2C488C64D92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22" y="291435"/>
            <a:ext cx="2299768" cy="2593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F25D1AB-98C5-473E-BB07-17C460FD2426}"/>
              </a:ext>
            </a:extLst>
          </p:cNvPr>
          <p:cNvSpPr/>
          <p:nvPr/>
        </p:nvSpPr>
        <p:spPr>
          <a:xfrm>
            <a:off x="1465349" y="2994198"/>
            <a:ext cx="2380937" cy="3558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Engr. Md. </a:t>
            </a:r>
            <a:r>
              <a:rPr lang="en-SG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Ainul</a:t>
            </a:r>
            <a:r>
              <a:rPr lang="en-SG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Haque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418990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909437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578777"/>
            <a:ext cx="4508933" cy="1734209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Engr. Md. Abdul </a:t>
            </a: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Mobin</a:t>
            </a:r>
            <a:endParaRPr lang="en-US" sz="2000" b="1" dirty="0" smtClean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500" b="1" dirty="0" smtClean="0">
                <a:ea typeface="Tahoma" pitchFamily="34" charset="0"/>
                <a:cs typeface="Tahoma" pitchFamily="34" charset="0"/>
              </a:rPr>
              <a:t>(Nephew of Capt. </a:t>
            </a:r>
            <a:r>
              <a:rPr lang="en-US" sz="1500" b="1" dirty="0" err="1" smtClean="0">
                <a:ea typeface="Tahoma" pitchFamily="34" charset="0"/>
                <a:cs typeface="Tahoma" pitchFamily="34" charset="0"/>
              </a:rPr>
              <a:t>Fazlur</a:t>
            </a:r>
            <a:r>
              <a:rPr lang="en-US" sz="15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1500" b="1" dirty="0" err="1" smtClean="0">
                <a:ea typeface="Tahoma" pitchFamily="34" charset="0"/>
                <a:cs typeface="Tahoma" pitchFamily="34" charset="0"/>
              </a:rPr>
              <a:t>Rahman</a:t>
            </a:r>
            <a:r>
              <a:rPr lang="en-US" sz="15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15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1500" b="1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is receiving the award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On behalf of Capt. F. R. </a:t>
            </a:r>
            <a:r>
              <a:rPr lang="en-US" sz="16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1600" b="1" dirty="0" smtClean="0">
                <a:ea typeface="Tahoma" pitchFamily="34" charset="0"/>
                <a:cs typeface="Tahoma" pitchFamily="34" charset="0"/>
              </a:rPr>
              <a:t>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16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1600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3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pic>
        <p:nvPicPr>
          <p:cNvPr id="3074" name="Picture 2" descr="C:\Users\Noman\Downloads\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1641" y="517473"/>
            <a:ext cx="7550938" cy="50319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CF22E6-C247-42BF-BDF4-1050E763DC9B}"/>
              </a:ext>
            </a:extLst>
          </p:cNvPr>
          <p:cNvSpPr/>
          <p:nvPr/>
        </p:nvSpPr>
        <p:spPr>
          <a:xfrm>
            <a:off x="1252121" y="3074277"/>
            <a:ext cx="2263584" cy="24526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Capt. </a:t>
            </a:r>
            <a:r>
              <a:rPr lang="en-SG" sz="1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Fazlur</a:t>
            </a:r>
            <a:r>
              <a:rPr lang="en-SG" sz="1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Rahman</a:t>
            </a:r>
            <a:r>
              <a:rPr lang="en-SG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Chowdhury</a:t>
            </a:r>
            <a:endParaRPr lang="en-GB" sz="1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FRC 3x2">
            <a:extLst>
              <a:ext uri="{FF2B5EF4-FFF2-40B4-BE49-F238E27FC236}">
                <a16:creationId xmlns="" xmlns:a16="http://schemas.microsoft.com/office/drawing/2014/main" id="{7384D933-A905-4F6F-8476-3D0C8CF9C3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62" y="161674"/>
            <a:ext cx="2218311" cy="2818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5355926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736015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C:\Users\Noman\Downloads\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261" y="520262"/>
            <a:ext cx="7290704" cy="485857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3419" y="3704892"/>
            <a:ext cx="4114800" cy="1671146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Engr.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Nurul</a:t>
            </a:r>
            <a:r>
              <a:rPr lang="en-US" sz="22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Wahab</a:t>
            </a:r>
            <a:r>
              <a:rPr lang="en-US" sz="22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Khandakar</a:t>
            </a:r>
            <a:endParaRPr lang="en-US" sz="2200" b="1" dirty="0" smtClean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is receiving the award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b="1" dirty="0" smtClean="0">
                <a:ea typeface="Tahoma" pitchFamily="34" charset="0"/>
                <a:cs typeface="Tahoma" pitchFamily="34" charset="0"/>
              </a:rPr>
              <a:t>,</a:t>
            </a:r>
            <a:r>
              <a:rPr lang="en-US" sz="21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Ministry of Shipping.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E5FE00-0D3A-4AF1-8524-477883A12119}"/>
              </a:ext>
            </a:extLst>
          </p:cNvPr>
          <p:cNvSpPr/>
          <p:nvPr/>
        </p:nvSpPr>
        <p:spPr>
          <a:xfrm>
            <a:off x="1003511" y="3342286"/>
            <a:ext cx="2464902" cy="3228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Engr. </a:t>
            </a:r>
            <a:r>
              <a:rPr lang="en-SG" sz="1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Nurul</a:t>
            </a:r>
            <a:r>
              <a:rPr lang="en-SG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Wahab</a:t>
            </a:r>
            <a:r>
              <a:rPr lang="en-SG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1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Khandakar</a:t>
            </a:r>
            <a:endParaRPr lang="en-GB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oman\Downloads\WhatsApp Image 2020-01-21 at 5.00.48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6288" y="467221"/>
            <a:ext cx="2380595" cy="27302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atsApp-Image-2020-01-05-at-18.38--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6" y="5434756"/>
            <a:ext cx="1322038" cy="13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37642" y="5846373"/>
            <a:ext cx="684420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Bangladesh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Merchant Marine Officers’ Association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1078" y="2869328"/>
            <a:ext cx="4556234" cy="2349054"/>
          </a:xfrm>
          <a:prstGeom prst="rect">
            <a:avLst/>
          </a:prstGeom>
          <a:noFill/>
          <a:ln w="762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500" b="1" dirty="0" smtClean="0">
                <a:ea typeface="Tahoma" pitchFamily="34" charset="0"/>
                <a:cs typeface="Tahoma" pitchFamily="34" charset="0"/>
              </a:rPr>
              <a:t>Engr. </a:t>
            </a:r>
            <a:r>
              <a:rPr lang="en-US" sz="2500" b="1" dirty="0" err="1" smtClean="0">
                <a:ea typeface="Tahoma" pitchFamily="34" charset="0"/>
                <a:cs typeface="Tahoma" pitchFamily="34" charset="0"/>
              </a:rPr>
              <a:t>Md</a:t>
            </a:r>
            <a:r>
              <a:rPr lang="en-US" sz="25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ea typeface="Tahoma" pitchFamily="34" charset="0"/>
                <a:cs typeface="Tahoma" pitchFamily="34" charset="0"/>
              </a:rPr>
              <a:t>Ainul</a:t>
            </a:r>
            <a:r>
              <a:rPr lang="en-US" sz="25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err="1" smtClean="0">
                <a:ea typeface="Tahoma" pitchFamily="34" charset="0"/>
                <a:cs typeface="Tahoma" pitchFamily="34" charset="0"/>
              </a:rPr>
              <a:t>Haque</a:t>
            </a:r>
            <a:endParaRPr lang="en-US" sz="2500" b="1" dirty="0" smtClean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is receiving the award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on behalf of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ea typeface="Tahoma" pitchFamily="34" charset="0"/>
                <a:cs typeface="Tahoma" pitchFamily="34" charset="0"/>
              </a:rPr>
              <a:t>Engr.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Zakaria</a:t>
            </a:r>
            <a:r>
              <a:rPr lang="en-US" sz="2200" b="1" dirty="0" smtClean="0">
                <a:ea typeface="Tahoma" pitchFamily="34" charset="0"/>
                <a:cs typeface="Tahoma" pitchFamily="34" charset="0"/>
              </a:rPr>
              <a:t> Khan </a:t>
            </a:r>
            <a:r>
              <a:rPr lang="en-US" sz="2200" b="1" dirty="0" err="1" smtClean="0">
                <a:ea typeface="Tahoma" pitchFamily="34" charset="0"/>
                <a:cs typeface="Tahoma" pitchFamily="34" charset="0"/>
              </a:rPr>
              <a:t>Majlis</a:t>
            </a:r>
            <a:r>
              <a:rPr lang="en-US" sz="2200" b="1" dirty="0" smtClean="0">
                <a:ea typeface="Tahoma" pitchFamily="34" charset="0"/>
                <a:cs typeface="Tahoma" pitchFamily="34" charset="0"/>
              </a:rPr>
              <a:t> from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Mr. Khalid Mahmud </a:t>
            </a:r>
            <a:r>
              <a:rPr lang="en-US" sz="2000" b="1" dirty="0" err="1" smtClean="0">
                <a:ea typeface="Tahoma" pitchFamily="34" charset="0"/>
                <a:cs typeface="Tahoma" pitchFamily="34" charset="0"/>
              </a:rPr>
              <a:t>Chowdhury</a:t>
            </a:r>
            <a:r>
              <a:rPr lang="en-US" sz="2000" b="1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ea typeface="Tahoma" pitchFamily="34" charset="0"/>
                <a:cs typeface="Tahoma" pitchFamily="34" charset="0"/>
              </a:rPr>
              <a:t>MP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</a:rPr>
              <a:t>Honorable State Minister</a:t>
            </a:r>
          </a:p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</a:rPr>
              <a:t>Ministry of Shipping.</a:t>
            </a:r>
            <a:r>
              <a:rPr lang="en-US" sz="2500" b="1" dirty="0" smtClean="0">
                <a:ea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1026" name="Picture 2" descr="C:\Users\Noman\Downloads\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1692" y="725355"/>
            <a:ext cx="7286306" cy="485563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A9645B-51BC-49B2-AF09-F4067DD09CAE}"/>
              </a:ext>
            </a:extLst>
          </p:cNvPr>
          <p:cNvSpPr/>
          <p:nvPr/>
        </p:nvSpPr>
        <p:spPr>
          <a:xfrm>
            <a:off x="252246" y="1725489"/>
            <a:ext cx="4398579" cy="498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Engr.</a:t>
            </a:r>
            <a:r>
              <a:rPr lang="en-SG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Zakaria Khan Majlis</a:t>
            </a:r>
            <a:endParaRPr lang="en-GB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30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</p:bldLst>
  </p:timing>
</p:sld>
</file>

<file path=ppt/theme/theme1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1192</TotalTime>
  <Words>634</Words>
  <Application>Microsoft Office PowerPoint</Application>
  <PresentationFormat>Widescreen</PresentationFormat>
  <Paragraphs>131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Georgia</vt:lpstr>
      <vt:lpstr>Helvetica</vt:lpstr>
      <vt:lpstr>Tahoma</vt:lpstr>
      <vt:lpstr>Times New Roman</vt:lpstr>
      <vt:lpstr>Trebuchet MS</vt:lpstr>
      <vt:lpstr>1_Slipstream</vt:lpstr>
      <vt:lpstr>2_Slipstream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Kamal</dc:creator>
  <cp:lastModifiedBy>gms</cp:lastModifiedBy>
  <cp:revision>199</cp:revision>
  <dcterms:created xsi:type="dcterms:W3CDTF">2020-01-09T18:53:22Z</dcterms:created>
  <dcterms:modified xsi:type="dcterms:W3CDTF">2020-01-27T16:19:30Z</dcterms:modified>
</cp:coreProperties>
</file>